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753600" cy="7315200"/>
  <p:notesSz cx="9753600" cy="7315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67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520" y="2267712"/>
            <a:ext cx="829056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4444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599" y="7315199"/>
                </a:moveTo>
                <a:lnTo>
                  <a:pt x="0" y="7315199"/>
                </a:lnTo>
                <a:lnTo>
                  <a:pt x="0" y="0"/>
                </a:lnTo>
                <a:lnTo>
                  <a:pt x="9753599" y="0"/>
                </a:lnTo>
                <a:lnTo>
                  <a:pt x="9753599" y="7315199"/>
                </a:lnTo>
                <a:close/>
              </a:path>
            </a:pathLst>
          </a:custGeom>
          <a:solidFill>
            <a:srgbClr val="FFDB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552996" y="437585"/>
            <a:ext cx="5200650" cy="1381125"/>
          </a:xfrm>
          <a:custGeom>
            <a:avLst/>
            <a:gdLst/>
            <a:ahLst/>
            <a:cxnLst/>
            <a:rect l="l" t="t" r="r" b="b"/>
            <a:pathLst>
              <a:path w="5200650" h="1381125">
                <a:moveTo>
                  <a:pt x="0" y="1381124"/>
                </a:moveTo>
                <a:lnTo>
                  <a:pt x="358100" y="690562"/>
                </a:lnTo>
                <a:lnTo>
                  <a:pt x="0" y="0"/>
                </a:lnTo>
                <a:lnTo>
                  <a:pt x="5200319" y="0"/>
                </a:lnTo>
                <a:lnTo>
                  <a:pt x="5200319" y="1381124"/>
                </a:lnTo>
                <a:lnTo>
                  <a:pt x="0" y="1381124"/>
                </a:lnTo>
                <a:close/>
              </a:path>
            </a:pathLst>
          </a:custGeom>
          <a:solidFill>
            <a:srgbClr val="C2B9F4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29267" y="2035800"/>
            <a:ext cx="3243038" cy="5016500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0"/>
            <a:ext cx="4249420" cy="7315200"/>
          </a:xfrm>
          <a:custGeom>
            <a:avLst/>
            <a:gdLst/>
            <a:ahLst/>
            <a:cxnLst/>
            <a:rect l="l" t="t" r="r" b="b"/>
            <a:pathLst>
              <a:path w="4249420" h="7315200">
                <a:moveTo>
                  <a:pt x="0" y="7315200"/>
                </a:moveTo>
                <a:lnTo>
                  <a:pt x="0" y="0"/>
                </a:lnTo>
                <a:lnTo>
                  <a:pt x="4248959" y="0"/>
                </a:lnTo>
                <a:lnTo>
                  <a:pt x="4248959" y="7315200"/>
                </a:lnTo>
                <a:lnTo>
                  <a:pt x="0" y="7315200"/>
                </a:lnTo>
                <a:close/>
              </a:path>
            </a:pathLst>
          </a:custGeom>
          <a:solidFill>
            <a:srgbClr val="C2B9F4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4444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4444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599" y="7315199"/>
                </a:moveTo>
                <a:lnTo>
                  <a:pt x="0" y="7315199"/>
                </a:lnTo>
                <a:lnTo>
                  <a:pt x="0" y="0"/>
                </a:lnTo>
                <a:lnTo>
                  <a:pt x="9753599" y="0"/>
                </a:lnTo>
                <a:lnTo>
                  <a:pt x="9753599" y="7315199"/>
                </a:lnTo>
                <a:close/>
              </a:path>
            </a:pathLst>
          </a:custGeom>
          <a:solidFill>
            <a:srgbClr val="E7E2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68406" y="922156"/>
            <a:ext cx="4616786" cy="680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680" y="1682496"/>
            <a:ext cx="877824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753600" cy="7315200"/>
            <a:chOff x="0" y="0"/>
            <a:chExt cx="9753600" cy="73152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753600" cy="73152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17676" y="0"/>
              <a:ext cx="2933699" cy="73151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2929451" cy="73151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981200" y="990600"/>
              <a:ext cx="6081973" cy="2286000"/>
            </a:xfrm>
            <a:custGeom>
              <a:avLst/>
              <a:gdLst/>
              <a:ahLst/>
              <a:cxnLst/>
              <a:rect l="l" t="t" r="r" b="b"/>
              <a:pathLst>
                <a:path w="2839085" h="985519">
                  <a:moveTo>
                    <a:pt x="1419212" y="4165"/>
                  </a:moveTo>
                  <a:lnTo>
                    <a:pt x="0" y="4165"/>
                  </a:lnTo>
                  <a:lnTo>
                    <a:pt x="56197" y="140931"/>
                  </a:lnTo>
                  <a:lnTo>
                    <a:pt x="201574" y="494703"/>
                  </a:lnTo>
                  <a:lnTo>
                    <a:pt x="0" y="985240"/>
                  </a:lnTo>
                  <a:lnTo>
                    <a:pt x="56197" y="985240"/>
                  </a:lnTo>
                  <a:lnTo>
                    <a:pt x="1381747" y="985240"/>
                  </a:lnTo>
                  <a:lnTo>
                    <a:pt x="1419212" y="985240"/>
                  </a:lnTo>
                  <a:lnTo>
                    <a:pt x="1419212" y="4165"/>
                  </a:lnTo>
                  <a:close/>
                </a:path>
                <a:path w="2839085" h="985519">
                  <a:moveTo>
                    <a:pt x="2838564" y="0"/>
                  </a:moveTo>
                  <a:lnTo>
                    <a:pt x="2782366" y="0"/>
                  </a:lnTo>
                  <a:lnTo>
                    <a:pt x="1456817" y="0"/>
                  </a:lnTo>
                  <a:lnTo>
                    <a:pt x="1419352" y="0"/>
                  </a:lnTo>
                  <a:lnTo>
                    <a:pt x="1419352" y="981075"/>
                  </a:lnTo>
                  <a:lnTo>
                    <a:pt x="2838564" y="981075"/>
                  </a:lnTo>
                  <a:lnTo>
                    <a:pt x="2782366" y="844308"/>
                  </a:lnTo>
                  <a:lnTo>
                    <a:pt x="2637002" y="490537"/>
                  </a:lnTo>
                  <a:lnTo>
                    <a:pt x="2838564" y="0"/>
                  </a:lnTo>
                  <a:close/>
                </a:path>
              </a:pathLst>
            </a:custGeom>
            <a:solidFill>
              <a:srgbClr val="CDDEFD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pPr algn="ctr"/>
              <a:endParaRPr lang="ru-RU" dirty="0" smtClean="0">
                <a:latin typeface="Arial Black" panose="020B0A04020102020204" pitchFamily="34" charset="0"/>
              </a:endParaRPr>
            </a:p>
            <a:p>
              <a:pPr algn="ctr"/>
              <a:endParaRPr lang="ru-RU" sz="3200" dirty="0" smtClean="0">
                <a:latin typeface="Bahnschrift" panose="020B0502040204020203" pitchFamily="34" charset="0"/>
              </a:endParaRPr>
            </a:p>
            <a:p>
              <a:pPr algn="ctr"/>
              <a:r>
                <a:rPr lang="ru-RU" sz="3200" b="1" dirty="0" smtClean="0">
                  <a:latin typeface="Bahnschrift" panose="020B0502040204020203" pitchFamily="34" charset="0"/>
                </a:rPr>
                <a:t>ИХ ИМЕНА ХРАНЯТСЯ </a:t>
              </a:r>
            </a:p>
            <a:p>
              <a:pPr algn="ctr"/>
              <a:r>
                <a:rPr lang="ru-RU" sz="3200" b="1" dirty="0" smtClean="0">
                  <a:latin typeface="Bahnschrift" panose="020B0502040204020203" pitchFamily="34" charset="0"/>
                </a:rPr>
                <a:t>В ИСТОРИИ РОССИИ</a:t>
              </a:r>
              <a:endParaRPr sz="3200" b="1" dirty="0">
                <a:latin typeface="Bahnschrift" panose="020B0502040204020203" pitchFamily="34" charset="0"/>
              </a:endParaRPr>
            </a:p>
          </p:txBody>
        </p:sp>
      </p:grpSp>
      <p:pic>
        <p:nvPicPr>
          <p:cNvPr id="1026" name="Picture 2" descr="https://www.pngplay.com/wp-content/uploads/8/Space-Transparent-Free-P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98" y="32004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pngplay.com/wp-content/uploads/8/Space-Astronaut-Transparent-Fil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186" y="4457948"/>
            <a:ext cx="2857251" cy="285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9169618" cy="7315199"/>
            <a:chOff x="0" y="-29941"/>
            <a:chExt cx="9325035" cy="7315199"/>
          </a:xfrm>
        </p:grpSpPr>
        <p:sp>
          <p:nvSpPr>
            <p:cNvPr id="3" name="object 3"/>
            <p:cNvSpPr/>
            <p:nvPr/>
          </p:nvSpPr>
          <p:spPr>
            <a:xfrm>
              <a:off x="1464725" y="55276"/>
              <a:ext cx="7860310" cy="1371599"/>
            </a:xfrm>
            <a:custGeom>
              <a:avLst/>
              <a:gdLst/>
              <a:ahLst/>
              <a:cxnLst/>
              <a:rect l="l" t="t" r="r" b="b"/>
              <a:pathLst>
                <a:path w="7468870" h="1250314">
                  <a:moveTo>
                    <a:pt x="7468806" y="2387"/>
                  </a:moveTo>
                  <a:lnTo>
                    <a:pt x="4609973" y="2387"/>
                  </a:lnTo>
                  <a:lnTo>
                    <a:pt x="4609973" y="0"/>
                  </a:lnTo>
                  <a:lnTo>
                    <a:pt x="0" y="0"/>
                  </a:lnTo>
                  <a:lnTo>
                    <a:pt x="353377" y="623887"/>
                  </a:lnTo>
                  <a:lnTo>
                    <a:pt x="0" y="1247775"/>
                  </a:lnTo>
                  <a:lnTo>
                    <a:pt x="2858833" y="1247775"/>
                  </a:lnTo>
                  <a:lnTo>
                    <a:pt x="2858833" y="1250162"/>
                  </a:lnTo>
                  <a:lnTo>
                    <a:pt x="7468806" y="1250162"/>
                  </a:lnTo>
                  <a:lnTo>
                    <a:pt x="7115429" y="626275"/>
                  </a:lnTo>
                  <a:lnTo>
                    <a:pt x="7468806" y="2387"/>
                  </a:lnTo>
                  <a:close/>
                </a:path>
              </a:pathLst>
            </a:custGeom>
            <a:solidFill>
              <a:srgbClr val="FFD1B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9941"/>
              <a:ext cx="2929451" cy="7315199"/>
            </a:xfrm>
            <a:prstGeom prst="rect">
              <a:avLst/>
            </a:prstGeom>
          </p:spPr>
        </p:pic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971800" y="216693"/>
            <a:ext cx="5127794" cy="1108648"/>
          </a:xfrm>
        </p:spPr>
        <p:txBody>
          <a:bodyPr/>
          <a:lstStyle/>
          <a:p>
            <a:pPr algn="ctr"/>
            <a:r>
              <a:rPr lang="ru-RU" sz="4000" dirty="0" smtClean="0"/>
              <a:t>Юрий Алексеевич Гагарин</a:t>
            </a:r>
            <a:endParaRPr lang="ru-RU" sz="4000" dirty="0"/>
          </a:p>
        </p:txBody>
      </p:sp>
      <p:pic>
        <p:nvPicPr>
          <p:cNvPr id="2050" name="Picture 2" descr="Гагарин Юрий Алексеевич электронные книги, биография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2667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8"/>
          <p:cNvSpPr txBox="1">
            <a:spLocks/>
          </p:cNvSpPr>
          <p:nvPr/>
        </p:nvSpPr>
        <p:spPr>
          <a:xfrm>
            <a:off x="3566427" y="1981200"/>
            <a:ext cx="5958573" cy="4308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b="0" dirty="0" smtClean="0"/>
              <a:t>Человек, </a:t>
            </a:r>
            <a:r>
              <a:rPr lang="ru-RU" sz="2000" b="0" dirty="0"/>
              <a:t>разделивший историю человечества до полета в космос и после. 12 апреля 1961 года советский </a:t>
            </a:r>
            <a:r>
              <a:rPr lang="ru-RU" sz="2000" b="0" dirty="0" smtClean="0"/>
              <a:t>лётчик-космонавт </a:t>
            </a:r>
            <a:r>
              <a:rPr lang="ru-RU" sz="2000" b="0" dirty="0"/>
              <a:t>Юрий Гагарин стал первым человеком, совершившим </a:t>
            </a:r>
            <a:r>
              <a:rPr lang="ru-RU" sz="2000" b="0" dirty="0" smtClean="0"/>
              <a:t>полёт </a:t>
            </a:r>
            <a:r>
              <a:rPr lang="ru-RU" sz="2000" b="0" dirty="0"/>
              <a:t>в космическое пространство</a:t>
            </a:r>
            <a:r>
              <a:rPr lang="ru-RU" sz="2000" b="0" dirty="0" smtClean="0"/>
              <a:t>.</a:t>
            </a:r>
          </a:p>
          <a:p>
            <a:pPr algn="just"/>
            <a:endParaRPr lang="ru-RU" sz="2000" b="0" kern="0" dirty="0"/>
          </a:p>
          <a:p>
            <a:pPr algn="just"/>
            <a:r>
              <a:rPr lang="ru-RU" sz="2000" b="0" dirty="0"/>
              <a:t>В ходе </a:t>
            </a:r>
            <a:r>
              <a:rPr lang="ru-RU" sz="2000" b="0" dirty="0" smtClean="0"/>
              <a:t>полёта </a:t>
            </a:r>
            <a:r>
              <a:rPr lang="ru-RU" sz="2000" b="0" dirty="0"/>
              <a:t>на корабле "Восток-1", который продолжался 108 минут, Гагарин </a:t>
            </a:r>
            <a:r>
              <a:rPr lang="ru-RU" sz="2000" b="0" dirty="0" smtClean="0"/>
              <a:t>провёл </a:t>
            </a:r>
            <a:r>
              <a:rPr lang="ru-RU" sz="2000" b="0" dirty="0"/>
              <a:t>ряд экспериментов по нахождению человека в космосе: он пил, ел, делал записи карандашом. Сейчас кажется, что в этом нет ничего особенного, но в апреле 1961 года на 100% не было известно, сможет ли он в принципе существовать в космосе.</a:t>
            </a:r>
            <a:endParaRPr lang="ru-RU" sz="1000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05200" y="1702229"/>
            <a:ext cx="6018675" cy="4924425"/>
          </a:xfrm>
        </p:spPr>
        <p:txBody>
          <a:bodyPr/>
          <a:lstStyle/>
          <a:p>
            <a:pPr algn="l"/>
            <a:r>
              <a:rPr lang="ru-RU" sz="2000" b="0" dirty="0"/>
              <a:t>Герман Титов — самый молодой </a:t>
            </a:r>
            <a:r>
              <a:rPr lang="ru-RU" sz="2000" b="0" dirty="0" smtClean="0"/>
              <a:t>космонавт (побывал в космосе в 25 лет). Космическое </a:t>
            </a:r>
            <a:r>
              <a:rPr lang="ru-RU" sz="2000" b="0" dirty="0"/>
              <a:t>путешествие Титова продлилось 25 часов и </a:t>
            </a:r>
            <a:r>
              <a:rPr lang="ru-RU" sz="2000" b="0" dirty="0" smtClean="0"/>
              <a:t>18 минут, за это время он успел сделать 17 витков вокруг Земли.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Через час после старта советский космонавт включил ручную ориентацию и впервые в истории стал поворачивать корабль на орбите. Во </a:t>
            </a:r>
            <a:r>
              <a:rPr lang="ru-RU" sz="2000" b="0" dirty="0"/>
              <a:t>время нахождения на орбите, Титов проводил фото- и киносъемку поверхности Земли. </a:t>
            </a:r>
            <a:r>
              <a:rPr lang="ru-RU" sz="2000" b="0" dirty="0" smtClean="0"/>
              <a:t>После </a:t>
            </a:r>
            <a:r>
              <a:rPr lang="ru-RU" sz="2000" b="0" dirty="0"/>
              <a:t>седьмого витка Титову разрешили немного поспать. Через какое-то время он не вышел на связь. На Земле запаниковали, но все было </a:t>
            </a:r>
            <a:r>
              <a:rPr lang="ru-RU" sz="2000" b="0" dirty="0" smtClean="0"/>
              <a:t>в порядке </a:t>
            </a:r>
            <a:r>
              <a:rPr lang="ru-RU" sz="2000" b="0" dirty="0"/>
              <a:t>— космонавт просто проспал на 35 минут - будильника на корабле не было. </a:t>
            </a:r>
            <a:endParaRPr lang="ru-RU" sz="2000" dirty="0"/>
          </a:p>
        </p:txBody>
      </p:sp>
      <p:grpSp>
        <p:nvGrpSpPr>
          <p:cNvPr id="10" name="object 2"/>
          <p:cNvGrpSpPr/>
          <p:nvPr/>
        </p:nvGrpSpPr>
        <p:grpSpPr>
          <a:xfrm>
            <a:off x="0" y="1"/>
            <a:ext cx="9169618" cy="7315199"/>
            <a:chOff x="0" y="-29941"/>
            <a:chExt cx="9325035" cy="7315199"/>
          </a:xfrm>
        </p:grpSpPr>
        <p:sp>
          <p:nvSpPr>
            <p:cNvPr id="11" name="object 3"/>
            <p:cNvSpPr/>
            <p:nvPr/>
          </p:nvSpPr>
          <p:spPr>
            <a:xfrm>
              <a:off x="1464725" y="55276"/>
              <a:ext cx="7860310" cy="1371599"/>
            </a:xfrm>
            <a:custGeom>
              <a:avLst/>
              <a:gdLst/>
              <a:ahLst/>
              <a:cxnLst/>
              <a:rect l="l" t="t" r="r" b="b"/>
              <a:pathLst>
                <a:path w="7468870" h="1250314">
                  <a:moveTo>
                    <a:pt x="7468806" y="2387"/>
                  </a:moveTo>
                  <a:lnTo>
                    <a:pt x="4609973" y="2387"/>
                  </a:lnTo>
                  <a:lnTo>
                    <a:pt x="4609973" y="0"/>
                  </a:lnTo>
                  <a:lnTo>
                    <a:pt x="0" y="0"/>
                  </a:lnTo>
                  <a:lnTo>
                    <a:pt x="353377" y="623887"/>
                  </a:lnTo>
                  <a:lnTo>
                    <a:pt x="0" y="1247775"/>
                  </a:lnTo>
                  <a:lnTo>
                    <a:pt x="2858833" y="1247775"/>
                  </a:lnTo>
                  <a:lnTo>
                    <a:pt x="2858833" y="1250162"/>
                  </a:lnTo>
                  <a:lnTo>
                    <a:pt x="7468806" y="1250162"/>
                  </a:lnTo>
                  <a:lnTo>
                    <a:pt x="7115429" y="626275"/>
                  </a:lnTo>
                  <a:lnTo>
                    <a:pt x="7468806" y="2387"/>
                  </a:lnTo>
                  <a:close/>
                </a:path>
              </a:pathLst>
            </a:custGeom>
            <a:solidFill>
              <a:srgbClr val="FFD1B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9941"/>
              <a:ext cx="2929451" cy="7315199"/>
            </a:xfrm>
            <a:prstGeom prst="rect">
              <a:avLst/>
            </a:prstGeom>
          </p:spPr>
        </p:pic>
      </p:grpSp>
      <p:sp>
        <p:nvSpPr>
          <p:cNvPr id="13" name="Заголовок 8"/>
          <p:cNvSpPr txBox="1">
            <a:spLocks/>
          </p:cNvSpPr>
          <p:nvPr/>
        </p:nvSpPr>
        <p:spPr>
          <a:xfrm>
            <a:off x="2971800" y="216693"/>
            <a:ext cx="5127794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4000" kern="0" dirty="0" smtClean="0"/>
              <a:t>Герман Степанович Титов</a:t>
            </a:r>
            <a:endParaRPr lang="ru-RU" sz="4000" kern="0" dirty="0"/>
          </a:p>
        </p:txBody>
      </p:sp>
      <p:pic>
        <p:nvPicPr>
          <p:cNvPr id="8194" name="Picture 2" descr="Космонавт Титов Герман Степан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98" y="2127507"/>
            <a:ext cx="2757716" cy="376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81400" y="1752600"/>
            <a:ext cx="6019800" cy="5085762"/>
          </a:xfrm>
        </p:spPr>
        <p:txBody>
          <a:bodyPr/>
          <a:lstStyle/>
          <a:p>
            <a:r>
              <a:rPr lang="ru-RU" sz="2000" b="0" dirty="0"/>
              <a:t>11 августа 1962 года состоялся успешный запуск корабля "Восток-3" с Николаевым на борту</a:t>
            </a:r>
            <a:r>
              <a:rPr lang="ru-RU" sz="2000" b="0" dirty="0" smtClean="0"/>
              <a:t>.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/>
              <a:t>Продолжительность </a:t>
            </a:r>
            <a:r>
              <a:rPr lang="ru-RU" sz="2000" b="0" dirty="0" smtClean="0"/>
              <a:t>полёта </a:t>
            </a:r>
            <a:r>
              <a:rPr lang="ru-RU" sz="2000" b="0" dirty="0"/>
              <a:t>составила </a:t>
            </a:r>
            <a:r>
              <a:rPr lang="ru-RU" sz="2000" b="0" dirty="0" smtClean="0"/>
              <a:t>4 </a:t>
            </a:r>
            <a:r>
              <a:rPr lang="ru-RU" sz="2000" b="0" dirty="0"/>
              <a:t>суток — это был первый многосуточный </a:t>
            </a:r>
            <a:r>
              <a:rPr lang="ru-RU" sz="2000" b="0" dirty="0" smtClean="0"/>
              <a:t>полёт </a:t>
            </a:r>
            <a:r>
              <a:rPr lang="ru-RU" sz="2000" b="0" dirty="0"/>
              <a:t>в истории космонавтики. Кроме того, это был первый парный полет советской космонавтики — одновременно с кораблем Николаева в космосе находился "Восток-4", который пилотировал Павел Попович. За время совместного полета космонавты наладили между собой радиосвязь, а также смогли провести первый военный эксперимент в космосе. Он состоял в перехвате вражеских спутников, где "Восток-4" исполнял роль цели, а "Восток-3" следовал за ним как перехватчик.</a:t>
            </a:r>
            <a:br>
              <a:rPr lang="ru-RU" sz="2000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dirty="0"/>
          </a:p>
        </p:txBody>
      </p:sp>
      <p:grpSp>
        <p:nvGrpSpPr>
          <p:cNvPr id="10" name="object 2"/>
          <p:cNvGrpSpPr/>
          <p:nvPr/>
        </p:nvGrpSpPr>
        <p:grpSpPr>
          <a:xfrm>
            <a:off x="0" y="1"/>
            <a:ext cx="9169618" cy="7315199"/>
            <a:chOff x="0" y="-29941"/>
            <a:chExt cx="9325035" cy="7315199"/>
          </a:xfrm>
        </p:grpSpPr>
        <p:sp>
          <p:nvSpPr>
            <p:cNvPr id="11" name="object 3"/>
            <p:cNvSpPr/>
            <p:nvPr/>
          </p:nvSpPr>
          <p:spPr>
            <a:xfrm>
              <a:off x="1464725" y="55276"/>
              <a:ext cx="7860310" cy="1371599"/>
            </a:xfrm>
            <a:custGeom>
              <a:avLst/>
              <a:gdLst/>
              <a:ahLst/>
              <a:cxnLst/>
              <a:rect l="l" t="t" r="r" b="b"/>
              <a:pathLst>
                <a:path w="7468870" h="1250314">
                  <a:moveTo>
                    <a:pt x="7468806" y="2387"/>
                  </a:moveTo>
                  <a:lnTo>
                    <a:pt x="4609973" y="2387"/>
                  </a:lnTo>
                  <a:lnTo>
                    <a:pt x="4609973" y="0"/>
                  </a:lnTo>
                  <a:lnTo>
                    <a:pt x="0" y="0"/>
                  </a:lnTo>
                  <a:lnTo>
                    <a:pt x="353377" y="623887"/>
                  </a:lnTo>
                  <a:lnTo>
                    <a:pt x="0" y="1247775"/>
                  </a:lnTo>
                  <a:lnTo>
                    <a:pt x="2858833" y="1247775"/>
                  </a:lnTo>
                  <a:lnTo>
                    <a:pt x="2858833" y="1250162"/>
                  </a:lnTo>
                  <a:lnTo>
                    <a:pt x="7468806" y="1250162"/>
                  </a:lnTo>
                  <a:lnTo>
                    <a:pt x="7115429" y="626275"/>
                  </a:lnTo>
                  <a:lnTo>
                    <a:pt x="7468806" y="2387"/>
                  </a:lnTo>
                  <a:close/>
                </a:path>
              </a:pathLst>
            </a:custGeom>
            <a:solidFill>
              <a:srgbClr val="FFD1B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9941"/>
              <a:ext cx="2929451" cy="7315199"/>
            </a:xfrm>
            <a:prstGeom prst="rect">
              <a:avLst/>
            </a:prstGeom>
          </p:spPr>
        </p:pic>
      </p:grpSp>
      <p:sp>
        <p:nvSpPr>
          <p:cNvPr id="13" name="Заголовок 8"/>
          <p:cNvSpPr txBox="1">
            <a:spLocks/>
          </p:cNvSpPr>
          <p:nvPr/>
        </p:nvSpPr>
        <p:spPr>
          <a:xfrm>
            <a:off x="1828800" y="155464"/>
            <a:ext cx="67056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4000" kern="0" dirty="0" err="1" smtClean="0"/>
              <a:t>Андриян</a:t>
            </a:r>
            <a:r>
              <a:rPr lang="ru-RU" sz="4000" kern="0" dirty="0" smtClean="0"/>
              <a:t> Григорьевич Николаев</a:t>
            </a:r>
            <a:endParaRPr lang="ru-RU" sz="4000" kern="0" dirty="0"/>
          </a:p>
        </p:txBody>
      </p:sp>
      <p:pic>
        <p:nvPicPr>
          <p:cNvPr id="7170" name="Picture 2" descr="Космонавт Николаев Андриян Григорье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2818798" cy="375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5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14027" y="2667000"/>
            <a:ext cx="5919016" cy="2769989"/>
          </a:xfrm>
        </p:spPr>
        <p:txBody>
          <a:bodyPr/>
          <a:lstStyle/>
          <a:p>
            <a:r>
              <a:rPr lang="ru-RU" sz="2000" b="0" dirty="0"/>
              <a:t>Первая женщина-космонавт Валентина Терешкова совершила свой </a:t>
            </a:r>
            <a:r>
              <a:rPr lang="ru-RU" sz="2000" b="0" dirty="0" smtClean="0"/>
              <a:t>полёт </a:t>
            </a:r>
            <a:r>
              <a:rPr lang="ru-RU" sz="2000" b="0" dirty="0"/>
              <a:t>на корабле "Восток-6" 16 июня 1963 года. Она провела в космосе почти </a:t>
            </a:r>
            <a:r>
              <a:rPr lang="ru-RU" sz="2000" b="0" dirty="0" smtClean="0"/>
              <a:t>3 суток.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Терешкова </a:t>
            </a:r>
            <a:r>
              <a:rPr lang="ru-RU" sz="2000" b="0" dirty="0"/>
              <a:t>вела бортовой журнал и делала фотографии горизонта, которые позже были использованы для обнаружения аэрозольных слоёв в атмосфере. </a:t>
            </a:r>
            <a:endParaRPr lang="ru-RU" sz="2000" dirty="0"/>
          </a:p>
        </p:txBody>
      </p:sp>
      <p:grpSp>
        <p:nvGrpSpPr>
          <p:cNvPr id="10" name="object 2"/>
          <p:cNvGrpSpPr/>
          <p:nvPr/>
        </p:nvGrpSpPr>
        <p:grpSpPr>
          <a:xfrm>
            <a:off x="0" y="1"/>
            <a:ext cx="9579652" cy="7315199"/>
            <a:chOff x="0" y="-29941"/>
            <a:chExt cx="9742019" cy="7315199"/>
          </a:xfrm>
        </p:grpSpPr>
        <p:sp>
          <p:nvSpPr>
            <p:cNvPr id="11" name="object 3"/>
            <p:cNvSpPr/>
            <p:nvPr/>
          </p:nvSpPr>
          <p:spPr>
            <a:xfrm>
              <a:off x="1881709" y="626333"/>
              <a:ext cx="7860310" cy="1371599"/>
            </a:xfrm>
            <a:custGeom>
              <a:avLst/>
              <a:gdLst/>
              <a:ahLst/>
              <a:cxnLst/>
              <a:rect l="l" t="t" r="r" b="b"/>
              <a:pathLst>
                <a:path w="7468870" h="1250314">
                  <a:moveTo>
                    <a:pt x="7468806" y="2387"/>
                  </a:moveTo>
                  <a:lnTo>
                    <a:pt x="4609973" y="2387"/>
                  </a:lnTo>
                  <a:lnTo>
                    <a:pt x="4609973" y="0"/>
                  </a:lnTo>
                  <a:lnTo>
                    <a:pt x="0" y="0"/>
                  </a:lnTo>
                  <a:lnTo>
                    <a:pt x="353377" y="623887"/>
                  </a:lnTo>
                  <a:lnTo>
                    <a:pt x="0" y="1247775"/>
                  </a:lnTo>
                  <a:lnTo>
                    <a:pt x="2858833" y="1247775"/>
                  </a:lnTo>
                  <a:lnTo>
                    <a:pt x="2858833" y="1250162"/>
                  </a:lnTo>
                  <a:lnTo>
                    <a:pt x="7468806" y="1250162"/>
                  </a:lnTo>
                  <a:lnTo>
                    <a:pt x="7115429" y="626275"/>
                  </a:lnTo>
                  <a:lnTo>
                    <a:pt x="7468806" y="2387"/>
                  </a:lnTo>
                  <a:close/>
                </a:path>
              </a:pathLst>
            </a:custGeom>
            <a:solidFill>
              <a:srgbClr val="FFD1B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9941"/>
              <a:ext cx="2929451" cy="7315199"/>
            </a:xfrm>
            <a:prstGeom prst="rect">
              <a:avLst/>
            </a:prstGeom>
          </p:spPr>
        </p:pic>
      </p:grpSp>
      <p:sp>
        <p:nvSpPr>
          <p:cNvPr id="13" name="Заголовок 8"/>
          <p:cNvSpPr txBox="1">
            <a:spLocks/>
          </p:cNvSpPr>
          <p:nvPr/>
        </p:nvSpPr>
        <p:spPr>
          <a:xfrm>
            <a:off x="2057399" y="708875"/>
            <a:ext cx="73152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4000" kern="0" dirty="0" smtClean="0"/>
              <a:t>Валентина Владимировна Терешкова</a:t>
            </a:r>
            <a:endParaRPr lang="ru-RU" sz="4000" kern="0" dirty="0"/>
          </a:p>
        </p:txBody>
      </p:sp>
      <p:pic>
        <p:nvPicPr>
          <p:cNvPr id="6148" name="Picture 4" descr="Космонавт Терешкова Валентина Владимиро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59544"/>
            <a:ext cx="2632622" cy="382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82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09227" y="2133600"/>
            <a:ext cx="5958573" cy="3693319"/>
          </a:xfrm>
        </p:spPr>
        <p:txBody>
          <a:bodyPr/>
          <a:lstStyle/>
          <a:p>
            <a:r>
              <a:rPr lang="ru-RU" sz="2000" b="0" dirty="0"/>
              <a:t>Космический корабль "Восход-2" с космонавтами Алексеем Леоновым и Павлом Беляевым стартовал с космодрома Байконур 18 марта 1965 года. Главной миссией </a:t>
            </a:r>
            <a:r>
              <a:rPr lang="ru-RU" sz="2000" b="0" dirty="0" smtClean="0"/>
              <a:t>полёта </a:t>
            </a:r>
            <a:r>
              <a:rPr lang="ru-RU" sz="2000" b="0" dirty="0"/>
              <a:t>было совершить выход в открытый космос — первый в истории человечества</a:t>
            </a:r>
            <a:r>
              <a:rPr lang="ru-RU" sz="2000" b="0" dirty="0" smtClean="0"/>
              <a:t>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Эта </a:t>
            </a:r>
            <a:r>
              <a:rPr lang="ru-RU" sz="2000" b="0" dirty="0"/>
              <a:t>честь досталась Леонову</a:t>
            </a:r>
            <a:r>
              <a:rPr lang="ru-RU" sz="2000" b="0" dirty="0" smtClean="0"/>
              <a:t>. </a:t>
            </a:r>
            <a:r>
              <a:rPr lang="ru-RU" sz="2000" b="0" dirty="0"/>
              <a:t>В открытом космосе вне корабля Леонов провел 12 минут 9 секунд. По итогам эксперимента был сделан вывод о возможности человека выполнять различные работы в открытом космосе.</a:t>
            </a:r>
            <a:endParaRPr lang="ru-RU" sz="2000" dirty="0"/>
          </a:p>
        </p:txBody>
      </p:sp>
      <p:grpSp>
        <p:nvGrpSpPr>
          <p:cNvPr id="10" name="object 2"/>
          <p:cNvGrpSpPr/>
          <p:nvPr/>
        </p:nvGrpSpPr>
        <p:grpSpPr>
          <a:xfrm>
            <a:off x="0" y="1"/>
            <a:ext cx="9677401" cy="7315199"/>
            <a:chOff x="0" y="-29941"/>
            <a:chExt cx="9841424" cy="7315199"/>
          </a:xfrm>
        </p:grpSpPr>
        <p:sp>
          <p:nvSpPr>
            <p:cNvPr id="11" name="object 3"/>
            <p:cNvSpPr/>
            <p:nvPr/>
          </p:nvSpPr>
          <p:spPr>
            <a:xfrm>
              <a:off x="774916" y="55276"/>
              <a:ext cx="9066508" cy="1371599"/>
            </a:xfrm>
            <a:custGeom>
              <a:avLst/>
              <a:gdLst/>
              <a:ahLst/>
              <a:cxnLst/>
              <a:rect l="l" t="t" r="r" b="b"/>
              <a:pathLst>
                <a:path w="7468870" h="1250314">
                  <a:moveTo>
                    <a:pt x="7468806" y="2387"/>
                  </a:moveTo>
                  <a:lnTo>
                    <a:pt x="4609973" y="2387"/>
                  </a:lnTo>
                  <a:lnTo>
                    <a:pt x="4609973" y="0"/>
                  </a:lnTo>
                  <a:lnTo>
                    <a:pt x="0" y="0"/>
                  </a:lnTo>
                  <a:lnTo>
                    <a:pt x="353377" y="623887"/>
                  </a:lnTo>
                  <a:lnTo>
                    <a:pt x="0" y="1247775"/>
                  </a:lnTo>
                  <a:lnTo>
                    <a:pt x="2858833" y="1247775"/>
                  </a:lnTo>
                  <a:lnTo>
                    <a:pt x="2858833" y="1250162"/>
                  </a:lnTo>
                  <a:lnTo>
                    <a:pt x="7468806" y="1250162"/>
                  </a:lnTo>
                  <a:lnTo>
                    <a:pt x="7115429" y="626275"/>
                  </a:lnTo>
                  <a:lnTo>
                    <a:pt x="7468806" y="2387"/>
                  </a:lnTo>
                  <a:close/>
                </a:path>
              </a:pathLst>
            </a:custGeom>
            <a:solidFill>
              <a:srgbClr val="FFD1B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2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9941"/>
              <a:ext cx="2929451" cy="7315199"/>
            </a:xfrm>
            <a:prstGeom prst="rect">
              <a:avLst/>
            </a:prstGeom>
          </p:spPr>
        </p:pic>
      </p:grpSp>
      <p:sp>
        <p:nvSpPr>
          <p:cNvPr id="13" name="Заголовок 8"/>
          <p:cNvSpPr txBox="1">
            <a:spLocks/>
          </p:cNvSpPr>
          <p:nvPr/>
        </p:nvSpPr>
        <p:spPr>
          <a:xfrm>
            <a:off x="1371600" y="155464"/>
            <a:ext cx="76962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44444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4000" kern="0" dirty="0" smtClean="0"/>
              <a:t>Алексей Архипович Леонов, Павел Иванович Беляев</a:t>
            </a:r>
            <a:endParaRPr lang="ru-RU" sz="4000" kern="0" dirty="0"/>
          </a:p>
        </p:txBody>
      </p:sp>
      <p:pic>
        <p:nvPicPr>
          <p:cNvPr id="5122" name="Picture 2" descr="Космонавт Леонов Алексей Архипович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4" y="1542034"/>
            <a:ext cx="2099938" cy="280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Беляев Павел Иванович | Городской Совет депутатов Калининград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4" y="4430282"/>
            <a:ext cx="2099938" cy="254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96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230</Words>
  <Application>Microsoft Office PowerPoint</Application>
  <PresentationFormat>Произвольный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Bahnschrift</vt:lpstr>
      <vt:lpstr>Calibri</vt:lpstr>
      <vt:lpstr>Office Theme</vt:lpstr>
      <vt:lpstr>Презентация PowerPoint</vt:lpstr>
      <vt:lpstr>Юрий Алексеевич Гагарин</vt:lpstr>
      <vt:lpstr>Герман Титов — самый молодой космонавт (побывал в космосе в 25 лет). Космическое путешествие Титова продлилось 25 часов и 18 минут, за это время он успел сделать 17 витков вокруг Земли.  Через час после старта советский космонавт включил ручную ориентацию и впервые в истории стал поворачивать корабль на орбите. Во время нахождения на орбите, Титов проводил фото- и киносъемку поверхности Земли. После седьмого витка Титову разрешили немного поспать. Через какое-то время он не вышел на связь. На Земле запаниковали, но все было в порядке — космонавт просто проспал на 35 минут - будильника на корабле не было. </vt:lpstr>
      <vt:lpstr>11 августа 1962 года состоялся успешный запуск корабля "Восток-3" с Николаевым на борту.  Продолжительность полёта составила 4 суток — это был первый многосуточный полёт в истории космонавтики. Кроме того, это был первый парный полет советской космонавтики — одновременно с кораблем Николаева в космосе находился "Восток-4", который пилотировал Павел Попович. За время совместного полета космонавты наладили между собой радиосвязь, а также смогли провести первый военный эксперимент в космосе. Он состоял в перехвате вражеских спутников, где "Восток-4" исполнял роль цели, а "Восток-3" следовал за ним как перехватчик.  </vt:lpstr>
      <vt:lpstr>Первая женщина-космонавт Валентина Терешкова совершила свой полёт на корабле "Восток-6" 16 июня 1963 года. Она провела в космосе почти 3 суток.  Терешкова вела бортовой журнал и делала фотографии горизонта, которые позже были использованы для обнаружения аэрозольных слоёв в атмосфере. </vt:lpstr>
      <vt:lpstr>Космический корабль "Восход-2" с космонавтами Алексеем Леоновым и Павлом Беляевым стартовал с космодрома Байконур 18 марта 1965 года. Главной миссией полёта было совершить выход в открытый космос — первый в истории человечества.  Эта честь досталась Леонову. В открытом космосе вне корабля Леонов провел 12 минут 9 секунд. По итогам эксперимента был сделан вывод о возможности человека выполнять различные работы в открытом космосе.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ИЗОБРЕТЕНИЯ, копия</dc:title>
  <dc:creator>Анастасия</dc:creator>
  <cp:keywords>DAFLbtM98YQ,BAE4T_0l1rQ</cp:keywords>
  <cp:lastModifiedBy>ОрленокРоссии_4</cp:lastModifiedBy>
  <cp:revision>15</cp:revision>
  <dcterms:created xsi:type="dcterms:W3CDTF">2022-09-13T08:54:38Z</dcterms:created>
  <dcterms:modified xsi:type="dcterms:W3CDTF">2023-03-29T10:27:25Z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2022-09-13T00:00:00Z</vt:filetime>
  </property>
  <property fmtid="{D5CDD505-2E9C-101B-9397-08002B2CF9AE}" pid="3" name="Creator">
    <vt:lpwstr>Canva</vt:lpwstr>
  </property>
  <property fmtid="{D5CDD505-2E9C-101B-9397-08002B2CF9AE}" pid="4" name="LastSaved">
    <vt:filetime>2022-09-13T00:00:00Z</vt:filetime>
  </property>
</Properties>
</file>